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Zhihao Cao</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6c5e02a860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6c5e02a860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a:t>
            </a:r>
            <a:r>
              <a:rPr lang="en"/>
              <a:t>hihao cao</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6c56ee543d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6c56ee543d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Woodrow Scott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6c56ee543d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6c56ee543d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Alec Morris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6c5e02a860_8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6c5e02a860_8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6c5e02a860_8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6c5e02a860_8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6c5e02a860_8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6c5e02a860_8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6c5e02a860_8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6c5e02a860_8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Woodrow Scott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6c5e02a860_3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6c5e02a860_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Woodrow Scott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6c56ee543d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6c56ee543d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6c5e02a860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6c5e02a860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Johnson Phan</a:t>
            </a:r>
            <a:endParaRPr/>
          </a:p>
          <a:p>
            <a:pPr indent="0" lvl="0" marL="0" rtl="0" algn="l">
              <a:spcBef>
                <a:spcPts val="0"/>
              </a:spcBef>
              <a:spcAft>
                <a:spcPts val="0"/>
              </a:spcAft>
              <a:buNone/>
            </a:pPr>
            <a:r>
              <a:rPr lang="en"/>
              <a:t>Our project did have its successes. The project’s model is made from scratch. We properly tested each individual components and they work with the Beaglebone. One of the main functions, the Tensorflow, has been filtered to identify geese and people. We have learned from topics we never touched on before and laid the groundwork for future senior design group to pick up. The issues our group faced were that we took too much time researching for the best solution and long period of planning reduced our overall development. That led to the late assembly which did not give us enough time to diagnose and fix motor problems. On the software side, having a single microcontroller which prevent us from developing and testing codes individually.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6c5e02a860_8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6c5e02a860_8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6c5e02a860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6c5e02a860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6c5e02a860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6c5e02a860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Zhihao Cao</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6c5e02a860_8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6c5e02a860_8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Alec</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6c5e02a860_8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6c5e02a860_8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Woodrow Scott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6c5e02a860_8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6c5e02a860_8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Johnson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6c5e02a860_8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6c5e02a860_8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Johnson</a:t>
            </a:r>
            <a:endParaRPr/>
          </a:p>
          <a:p>
            <a:pPr indent="0" lvl="0" marL="0" rtl="0" algn="l">
              <a:spcBef>
                <a:spcPts val="0"/>
              </a:spcBef>
              <a:spcAft>
                <a:spcPts val="0"/>
              </a:spcAft>
              <a:buNone/>
            </a:pPr>
            <a:r>
              <a:rPr lang="en"/>
              <a:t>This diagram contains the relationships between components. The servos and motors take inputs from the beaglebone to move while the beaglebone takes inputs from the gps, camera, and sensor to make judgements.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6c56ee543d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6c56ee543d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Johnson Phan</a:t>
            </a:r>
            <a:endParaRPr/>
          </a:p>
          <a:p>
            <a:pPr indent="0" lvl="0" marL="0" rtl="0" algn="l">
              <a:spcBef>
                <a:spcPts val="0"/>
              </a:spcBef>
              <a:spcAft>
                <a:spcPts val="0"/>
              </a:spcAft>
              <a:buNone/>
            </a:pPr>
            <a:r>
              <a:rPr lang="en"/>
              <a:t>The model is build out of 1” solid core PVC. Platform to the upper front to hold camera and sensor held by stepper motor. Batteries and controller to the upper back. Wheels to the lower left and right. And PVC elbows to the lower front and back. The PVC makes it durable and resistant to environment erosions. Upper front for the least restricted view with camera on top of platform with sensor below the platform. Upper back to balance the front and not hinder the front operations. Lower left and right of using two wheels for almost perfect rotations. Finally lower front and back PVCs for balance and due to the nature of PVC, less friction on movement. Issues are that the prototype wiring are exposed to the environment.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6c56ee543d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6c56ee543d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Weston Berg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drive.google.com/file/d/1IXZopSicUG3SayOOhJDtAuC4P36GvOEw/view" TargetMode="Externa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hyperlink" Target="https://www.buzzfeed.com/sarahaspler/you-win-some-you-goose-som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5.jpg"/><Relationship Id="rId5" Type="http://schemas.openxmlformats.org/officeDocument/2006/relationships/image" Target="../media/image8.jpg"/><Relationship Id="rId6" Type="http://schemas.openxmlformats.org/officeDocument/2006/relationships/image" Target="../media/image7.jpg"/><Relationship Id="rId7" Type="http://schemas.openxmlformats.org/officeDocument/2006/relationships/image" Target="../media/image13.jpg"/><Relationship Id="rId8"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Goose Chaperone</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Team: SDDEC19-17</a:t>
            </a:r>
            <a:endParaRPr sz="2000"/>
          </a:p>
          <a:p>
            <a:pPr indent="0" lvl="0" marL="0" rtl="0" algn="ctr">
              <a:spcBef>
                <a:spcPts val="0"/>
              </a:spcBef>
              <a:spcAft>
                <a:spcPts val="0"/>
              </a:spcAft>
              <a:buNone/>
            </a:pPr>
            <a:r>
              <a:rPr lang="en" sz="2000"/>
              <a:t>Weston Berg | Zhihao Cao | Alec Morris | Johnson Phan | Woodrow Scott</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t>Distance</a:t>
            </a:r>
            <a:r>
              <a:rPr lang="en"/>
              <a:t> Detection</a:t>
            </a:r>
            <a:endParaRPr/>
          </a:p>
        </p:txBody>
      </p:sp>
      <p:sp>
        <p:nvSpPr>
          <p:cNvPr id="120" name="Google Shape;120;p22"/>
          <p:cNvSpPr txBox="1"/>
          <p:nvPr>
            <p:ph idx="1" type="body"/>
          </p:nvPr>
        </p:nvSpPr>
        <p:spPr>
          <a:xfrm>
            <a:off x="311700" y="1152475"/>
            <a:ext cx="2517900" cy="182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a:t>
            </a:r>
            <a:endParaRPr/>
          </a:p>
          <a:p>
            <a:pPr indent="-304800" lvl="0" marL="457200" rtl="0" algn="l">
              <a:spcBef>
                <a:spcPts val="0"/>
              </a:spcBef>
              <a:spcAft>
                <a:spcPts val="0"/>
              </a:spcAft>
              <a:buSzPts val="1200"/>
              <a:buChar char="●"/>
            </a:pPr>
            <a:r>
              <a:rPr lang="en" sz="1200"/>
              <a:t>Ultrasonic distance sensor</a:t>
            </a:r>
            <a:endParaRPr sz="1200"/>
          </a:p>
          <a:p>
            <a:pPr indent="-304800" lvl="1" marL="914400" rtl="0" algn="l">
              <a:spcBef>
                <a:spcPts val="0"/>
              </a:spcBef>
              <a:spcAft>
                <a:spcPts val="0"/>
              </a:spcAft>
              <a:buSzPts val="1200"/>
              <a:buChar char="○"/>
            </a:pPr>
            <a:r>
              <a:rPr lang="en" sz="1200"/>
              <a:t>Object and distance detection</a:t>
            </a:r>
            <a:endParaRPr sz="1200"/>
          </a:p>
          <a:p>
            <a:pPr indent="-304800" lvl="0" marL="457200" rtl="0" algn="l">
              <a:spcBef>
                <a:spcPts val="0"/>
              </a:spcBef>
              <a:spcAft>
                <a:spcPts val="0"/>
              </a:spcAft>
              <a:buSzPts val="1200"/>
              <a:buChar char="●"/>
            </a:pPr>
            <a:r>
              <a:rPr lang="en" sz="1200"/>
              <a:t>Beaglebone as power source</a:t>
            </a:r>
            <a:endParaRPr sz="1200"/>
          </a:p>
        </p:txBody>
      </p:sp>
      <p:sp>
        <p:nvSpPr>
          <p:cNvPr id="121" name="Google Shape;121;p22"/>
          <p:cNvSpPr txBox="1"/>
          <p:nvPr>
            <p:ph idx="1" type="body"/>
          </p:nvPr>
        </p:nvSpPr>
        <p:spPr>
          <a:xfrm>
            <a:off x="5725575" y="1206000"/>
            <a:ext cx="3106800" cy="172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Issues</a:t>
            </a:r>
            <a:endParaRPr/>
          </a:p>
          <a:p>
            <a:pPr indent="-304800" lvl="0" marL="457200" rtl="0" algn="l">
              <a:spcBef>
                <a:spcPts val="0"/>
              </a:spcBef>
              <a:spcAft>
                <a:spcPts val="0"/>
              </a:spcAft>
              <a:buSzPts val="1200"/>
              <a:buChar char="●"/>
            </a:pPr>
            <a:r>
              <a:rPr lang="en" sz="1200"/>
              <a:t>None</a:t>
            </a:r>
            <a:endParaRPr sz="1200"/>
          </a:p>
        </p:txBody>
      </p:sp>
      <p:sp>
        <p:nvSpPr>
          <p:cNvPr id="122" name="Google Shape;122;p22"/>
          <p:cNvSpPr txBox="1"/>
          <p:nvPr>
            <p:ph idx="1" type="body"/>
          </p:nvPr>
        </p:nvSpPr>
        <p:spPr>
          <a:xfrm>
            <a:off x="2889975" y="1152475"/>
            <a:ext cx="2669100" cy="182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Function</a:t>
            </a:r>
            <a:endParaRPr/>
          </a:p>
          <a:p>
            <a:pPr indent="-304800" lvl="0" marL="457200" rtl="0" algn="l">
              <a:spcBef>
                <a:spcPts val="0"/>
              </a:spcBef>
              <a:spcAft>
                <a:spcPts val="0"/>
              </a:spcAft>
              <a:buSzPts val="1200"/>
              <a:buAutoNum type="arabicPeriod"/>
            </a:pPr>
            <a:r>
              <a:rPr lang="en" sz="1200"/>
              <a:t>Warn bot’s mainloop when approaching objects</a:t>
            </a:r>
            <a:endParaRPr sz="1200"/>
          </a:p>
          <a:p>
            <a:pPr indent="-304800" lvl="0" marL="457200" rtl="0" algn="l">
              <a:spcBef>
                <a:spcPts val="0"/>
              </a:spcBef>
              <a:spcAft>
                <a:spcPts val="0"/>
              </a:spcAft>
              <a:buSzPts val="1200"/>
              <a:buAutoNum type="arabicPeriod"/>
            </a:pPr>
            <a:r>
              <a:rPr lang="en" sz="1200"/>
              <a:t>Allow bot to move to a specified distance away from an object</a:t>
            </a:r>
            <a:endParaRPr sz="1200"/>
          </a:p>
          <a:p>
            <a:pPr indent="0" lvl="0" marL="0" rtl="0" algn="l">
              <a:spcBef>
                <a:spcPts val="0"/>
              </a:spcBef>
              <a:spcAft>
                <a:spcPts val="0"/>
              </a:spcAft>
              <a:buNone/>
            </a:pPr>
            <a:r>
              <a:t/>
            </a:r>
            <a:endParaRPr sz="1200"/>
          </a:p>
        </p:txBody>
      </p:sp>
      <p:pic>
        <p:nvPicPr>
          <p:cNvPr id="123" name="Google Shape;123;p22"/>
          <p:cNvPicPr preferRelativeResize="0"/>
          <p:nvPr/>
        </p:nvPicPr>
        <p:blipFill>
          <a:blip r:embed="rId3">
            <a:alphaModFix/>
          </a:blip>
          <a:stretch>
            <a:fillRect/>
          </a:stretch>
        </p:blipFill>
        <p:spPr>
          <a:xfrm>
            <a:off x="1357325" y="2846725"/>
            <a:ext cx="2831826" cy="2123850"/>
          </a:xfrm>
          <a:prstGeom prst="rect">
            <a:avLst/>
          </a:prstGeom>
          <a:noFill/>
          <a:ln>
            <a:noFill/>
          </a:ln>
        </p:spPr>
      </p:pic>
      <p:pic>
        <p:nvPicPr>
          <p:cNvPr id="124" name="Google Shape;124;p22"/>
          <p:cNvPicPr preferRelativeResize="0"/>
          <p:nvPr/>
        </p:nvPicPr>
        <p:blipFill>
          <a:blip r:embed="rId4">
            <a:alphaModFix/>
          </a:blip>
          <a:stretch>
            <a:fillRect/>
          </a:stretch>
        </p:blipFill>
        <p:spPr>
          <a:xfrm>
            <a:off x="4928375" y="2836787"/>
            <a:ext cx="2858301" cy="21437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Vision System</a:t>
            </a:r>
            <a:endParaRPr/>
          </a:p>
        </p:txBody>
      </p:sp>
      <p:sp>
        <p:nvSpPr>
          <p:cNvPr id="130" name="Google Shape;130;p23"/>
          <p:cNvSpPr txBox="1"/>
          <p:nvPr>
            <p:ph idx="1" type="body"/>
          </p:nvPr>
        </p:nvSpPr>
        <p:spPr>
          <a:xfrm>
            <a:off x="311700" y="1152475"/>
            <a:ext cx="2517900" cy="292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r>
              <a:rPr lang="en"/>
              <a:t>ummary</a:t>
            </a:r>
            <a:endParaRPr/>
          </a:p>
          <a:p>
            <a:pPr indent="-304800" lvl="0" marL="457200" rtl="0" algn="l">
              <a:spcBef>
                <a:spcPts val="0"/>
              </a:spcBef>
              <a:spcAft>
                <a:spcPts val="0"/>
              </a:spcAft>
              <a:buSzPts val="1200"/>
              <a:buChar char="●"/>
            </a:pPr>
            <a:r>
              <a:rPr lang="en" sz="1200"/>
              <a:t>Logitech Camera</a:t>
            </a:r>
            <a:endParaRPr sz="1200"/>
          </a:p>
          <a:p>
            <a:pPr indent="-304800" lvl="0" marL="457200" rtl="0" algn="l">
              <a:spcBef>
                <a:spcPts val="0"/>
              </a:spcBef>
              <a:spcAft>
                <a:spcPts val="0"/>
              </a:spcAft>
              <a:buSzPts val="1200"/>
              <a:buChar char="●"/>
            </a:pPr>
            <a:r>
              <a:rPr lang="en" sz="1200"/>
              <a:t>Tensorflow and OpenCV</a:t>
            </a:r>
            <a:endParaRPr sz="1200"/>
          </a:p>
          <a:p>
            <a:pPr indent="-304800" lvl="1" marL="914400" rtl="0" algn="l">
              <a:spcBef>
                <a:spcPts val="0"/>
              </a:spcBef>
              <a:spcAft>
                <a:spcPts val="0"/>
              </a:spcAft>
              <a:buSzPts val="1200"/>
              <a:buChar char="○"/>
            </a:pPr>
            <a:r>
              <a:rPr lang="en" sz="1200"/>
              <a:t>Tensorflow identifies targets</a:t>
            </a:r>
            <a:endParaRPr sz="1200"/>
          </a:p>
          <a:p>
            <a:pPr indent="-304800" lvl="1" marL="914400" rtl="0" algn="l">
              <a:spcBef>
                <a:spcPts val="0"/>
              </a:spcBef>
              <a:spcAft>
                <a:spcPts val="0"/>
              </a:spcAft>
              <a:buSzPts val="1200"/>
              <a:buChar char="○"/>
            </a:pPr>
            <a:r>
              <a:rPr lang="en" sz="1200"/>
              <a:t>OpenCV controls camera and visualizes detections during testing</a:t>
            </a:r>
            <a:endParaRPr sz="1200"/>
          </a:p>
          <a:p>
            <a:pPr indent="-304800" lvl="0" marL="457200" rtl="0" algn="l">
              <a:spcBef>
                <a:spcPts val="0"/>
              </a:spcBef>
              <a:spcAft>
                <a:spcPts val="0"/>
              </a:spcAft>
              <a:buSzPts val="1200"/>
              <a:buChar char="●"/>
            </a:pPr>
            <a:r>
              <a:rPr lang="en" sz="1200"/>
              <a:t>Swiveled by stepper motor</a:t>
            </a:r>
            <a:endParaRPr sz="1200"/>
          </a:p>
          <a:p>
            <a:pPr indent="-304800" lvl="0" marL="457200" rtl="0" algn="l">
              <a:spcBef>
                <a:spcPts val="0"/>
              </a:spcBef>
              <a:spcAft>
                <a:spcPts val="0"/>
              </a:spcAft>
              <a:buSzPts val="1200"/>
              <a:buChar char="●"/>
            </a:pPr>
            <a:r>
              <a:rPr lang="en" sz="1200"/>
              <a:t>Captures and analyzes around 10 images per second</a:t>
            </a:r>
            <a:endParaRPr sz="1200"/>
          </a:p>
        </p:txBody>
      </p:sp>
      <p:sp>
        <p:nvSpPr>
          <p:cNvPr id="131" name="Google Shape;131;p23"/>
          <p:cNvSpPr txBox="1"/>
          <p:nvPr>
            <p:ph idx="1" type="body"/>
          </p:nvPr>
        </p:nvSpPr>
        <p:spPr>
          <a:xfrm>
            <a:off x="5725575" y="1206000"/>
            <a:ext cx="2125200" cy="19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Issues</a:t>
            </a:r>
            <a:endParaRPr/>
          </a:p>
          <a:p>
            <a:pPr indent="-304800" lvl="0" marL="457200" rtl="0" algn="l">
              <a:spcBef>
                <a:spcPts val="0"/>
              </a:spcBef>
              <a:spcAft>
                <a:spcPts val="0"/>
              </a:spcAft>
              <a:buSzPts val="1200"/>
              <a:buChar char="●"/>
            </a:pPr>
            <a:r>
              <a:rPr lang="en" sz="1200"/>
              <a:t>Currently only supports goose and human detection in code, does not reliably detect sand traps and water hazards</a:t>
            </a:r>
            <a:endParaRPr sz="1200"/>
          </a:p>
        </p:txBody>
      </p:sp>
      <p:sp>
        <p:nvSpPr>
          <p:cNvPr id="132" name="Google Shape;132;p23"/>
          <p:cNvSpPr txBox="1"/>
          <p:nvPr>
            <p:ph idx="1" type="body"/>
          </p:nvPr>
        </p:nvSpPr>
        <p:spPr>
          <a:xfrm>
            <a:off x="2889975" y="1152475"/>
            <a:ext cx="2669100" cy="182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Function</a:t>
            </a:r>
            <a:endParaRPr/>
          </a:p>
          <a:p>
            <a:pPr indent="-304800" lvl="0" marL="457200" rtl="0" algn="l">
              <a:spcBef>
                <a:spcPts val="0"/>
              </a:spcBef>
              <a:spcAft>
                <a:spcPts val="0"/>
              </a:spcAft>
              <a:buSzPts val="1200"/>
              <a:buAutoNum type="arabicPeriod"/>
            </a:pPr>
            <a:r>
              <a:rPr lang="en" sz="1200"/>
              <a:t>Primary: Geese detection</a:t>
            </a:r>
            <a:endParaRPr sz="1200"/>
          </a:p>
          <a:p>
            <a:pPr indent="-304800" lvl="0" marL="457200" rtl="0" algn="l">
              <a:spcBef>
                <a:spcPts val="0"/>
              </a:spcBef>
              <a:spcAft>
                <a:spcPts val="0"/>
              </a:spcAft>
              <a:buSzPts val="1200"/>
              <a:buAutoNum type="arabicPeriod"/>
            </a:pPr>
            <a:r>
              <a:rPr lang="en" sz="1200"/>
              <a:t>Secondary: People detection</a:t>
            </a:r>
            <a:endParaRPr sz="1200"/>
          </a:p>
          <a:p>
            <a:pPr indent="-304800" lvl="0" marL="457200" rtl="0" algn="l">
              <a:spcBef>
                <a:spcPts val="0"/>
              </a:spcBef>
              <a:spcAft>
                <a:spcPts val="0"/>
              </a:spcAft>
              <a:buSzPts val="1200"/>
              <a:buAutoNum type="arabicPeriod"/>
            </a:pPr>
            <a:r>
              <a:rPr lang="en" sz="1200"/>
              <a:t>Rotation for wider coverage</a:t>
            </a:r>
            <a:endParaRPr sz="1200"/>
          </a:p>
          <a:p>
            <a:pPr indent="-304800" lvl="0" marL="457200" rtl="0" algn="l">
              <a:spcBef>
                <a:spcPts val="0"/>
              </a:spcBef>
              <a:spcAft>
                <a:spcPts val="0"/>
              </a:spcAft>
              <a:buSzPts val="1200"/>
              <a:buAutoNum type="arabicPeriod"/>
            </a:pPr>
            <a:r>
              <a:rPr lang="en" sz="1200"/>
              <a:t>Provide detection results for bot logic</a:t>
            </a:r>
            <a:endParaRPr sz="1200"/>
          </a:p>
        </p:txBody>
      </p:sp>
      <p:pic>
        <p:nvPicPr>
          <p:cNvPr id="133" name="Google Shape;133;p23"/>
          <p:cNvPicPr preferRelativeResize="0"/>
          <p:nvPr/>
        </p:nvPicPr>
        <p:blipFill>
          <a:blip r:embed="rId3">
            <a:alphaModFix/>
          </a:blip>
          <a:stretch>
            <a:fillRect/>
          </a:stretch>
        </p:blipFill>
        <p:spPr>
          <a:xfrm>
            <a:off x="3428075" y="2743254"/>
            <a:ext cx="1592900" cy="2123846"/>
          </a:xfrm>
          <a:prstGeom prst="rect">
            <a:avLst/>
          </a:prstGeom>
          <a:noFill/>
          <a:ln>
            <a:noFill/>
          </a:ln>
        </p:spPr>
      </p:pic>
      <p:pic>
        <p:nvPicPr>
          <p:cNvPr id="134" name="Google Shape;134;p23"/>
          <p:cNvPicPr preferRelativeResize="0"/>
          <p:nvPr/>
        </p:nvPicPr>
        <p:blipFill>
          <a:blip r:embed="rId4">
            <a:alphaModFix/>
          </a:blip>
          <a:stretch>
            <a:fillRect/>
          </a:stretch>
        </p:blipFill>
        <p:spPr>
          <a:xfrm>
            <a:off x="6187073" y="3264175"/>
            <a:ext cx="1202199" cy="160292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Navigational System</a:t>
            </a:r>
            <a:endParaRPr/>
          </a:p>
        </p:txBody>
      </p:sp>
      <p:sp>
        <p:nvSpPr>
          <p:cNvPr id="140" name="Google Shape;140;p24"/>
          <p:cNvSpPr txBox="1"/>
          <p:nvPr>
            <p:ph idx="1" type="body"/>
          </p:nvPr>
        </p:nvSpPr>
        <p:spPr>
          <a:xfrm>
            <a:off x="0" y="1082600"/>
            <a:ext cx="5634600" cy="19341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GPS Module- Adafruit Breakout GPS</a:t>
            </a:r>
            <a:endParaRPr sz="1200"/>
          </a:p>
          <a:p>
            <a:pPr indent="-304800" lvl="1" marL="914400" rtl="0" algn="l">
              <a:spcBef>
                <a:spcPts val="0"/>
              </a:spcBef>
              <a:spcAft>
                <a:spcPts val="0"/>
              </a:spcAft>
              <a:buSzPts val="1200"/>
              <a:buChar char="○"/>
            </a:pPr>
            <a:r>
              <a:rPr lang="en" sz="1200"/>
              <a:t>Low power, 10 HZ updates. </a:t>
            </a:r>
            <a:endParaRPr sz="1200"/>
          </a:p>
          <a:p>
            <a:pPr indent="-304800" lvl="0" marL="457200" rtl="0" algn="l">
              <a:spcBef>
                <a:spcPts val="0"/>
              </a:spcBef>
              <a:spcAft>
                <a:spcPts val="0"/>
              </a:spcAft>
              <a:buSzPts val="1200"/>
              <a:buChar char="●"/>
            </a:pPr>
            <a:r>
              <a:rPr lang="en" sz="1200"/>
              <a:t>Python Script</a:t>
            </a:r>
            <a:endParaRPr sz="1200"/>
          </a:p>
          <a:p>
            <a:pPr indent="-304800" lvl="1" marL="914400" rtl="0" algn="l">
              <a:spcBef>
                <a:spcPts val="0"/>
              </a:spcBef>
              <a:spcAft>
                <a:spcPts val="0"/>
              </a:spcAft>
              <a:buSzPts val="1200"/>
              <a:buChar char="○"/>
            </a:pPr>
            <a:r>
              <a:rPr lang="en" sz="1200"/>
              <a:t>Gets raw data from GPS module</a:t>
            </a:r>
            <a:endParaRPr sz="1200"/>
          </a:p>
          <a:p>
            <a:pPr indent="-304800" lvl="1" marL="914400" rtl="0" algn="l">
              <a:spcBef>
                <a:spcPts val="0"/>
              </a:spcBef>
              <a:spcAft>
                <a:spcPts val="0"/>
              </a:spcAft>
              <a:buSzPts val="1200"/>
              <a:buChar char="○"/>
            </a:pPr>
            <a:r>
              <a:rPr lang="en" sz="1200"/>
              <a:t>Data is sent through UART on Beaglebone</a:t>
            </a:r>
            <a:endParaRPr sz="1200"/>
          </a:p>
          <a:p>
            <a:pPr indent="-304800" lvl="1" marL="914400" rtl="0" algn="l">
              <a:spcBef>
                <a:spcPts val="0"/>
              </a:spcBef>
              <a:spcAft>
                <a:spcPts val="0"/>
              </a:spcAft>
              <a:buSzPts val="1200"/>
              <a:buChar char="○"/>
            </a:pPr>
            <a:r>
              <a:rPr lang="en" sz="1200"/>
              <a:t>Data is then parsed for use in program</a:t>
            </a:r>
            <a:endParaRPr sz="1200"/>
          </a:p>
          <a:p>
            <a:pPr indent="-304800" lvl="0" marL="457200" rtl="0" algn="l">
              <a:spcBef>
                <a:spcPts val="0"/>
              </a:spcBef>
              <a:spcAft>
                <a:spcPts val="0"/>
              </a:spcAft>
              <a:buSzPts val="1200"/>
              <a:buChar char="●"/>
            </a:pPr>
            <a:r>
              <a:rPr lang="en" sz="1200"/>
              <a:t>Issues</a:t>
            </a:r>
            <a:endParaRPr sz="1200"/>
          </a:p>
          <a:p>
            <a:pPr indent="-304800" lvl="1" marL="914400" rtl="0" algn="l">
              <a:spcBef>
                <a:spcPts val="0"/>
              </a:spcBef>
              <a:spcAft>
                <a:spcPts val="0"/>
              </a:spcAft>
              <a:buSzPts val="1200"/>
              <a:buChar char="○"/>
            </a:pPr>
            <a:r>
              <a:rPr lang="en" sz="1200"/>
              <a:t>GPS can only get a fix outside</a:t>
            </a:r>
            <a:endParaRPr sz="1200"/>
          </a:p>
          <a:p>
            <a:pPr indent="-304800" lvl="1" marL="914400" rtl="0" algn="l">
              <a:spcBef>
                <a:spcPts val="0"/>
              </a:spcBef>
              <a:spcAft>
                <a:spcPts val="0"/>
              </a:spcAft>
              <a:buSzPts val="1200"/>
              <a:buChar char="○"/>
            </a:pPr>
            <a:r>
              <a:rPr lang="en" sz="1200"/>
              <a:t>Insufficient time to combine with main program</a:t>
            </a:r>
            <a:endParaRPr sz="1200"/>
          </a:p>
          <a:p>
            <a:pPr indent="0" lvl="0" marL="914400" rtl="0" algn="l">
              <a:spcBef>
                <a:spcPts val="1600"/>
              </a:spcBef>
              <a:spcAft>
                <a:spcPts val="0"/>
              </a:spcAft>
              <a:buNone/>
            </a:pPr>
            <a:r>
              <a:t/>
            </a:r>
            <a:endParaRPr sz="12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41" name="Google Shape;141;p24"/>
          <p:cNvPicPr preferRelativeResize="0"/>
          <p:nvPr/>
        </p:nvPicPr>
        <p:blipFill>
          <a:blip r:embed="rId3">
            <a:alphaModFix/>
          </a:blip>
          <a:stretch>
            <a:fillRect/>
          </a:stretch>
        </p:blipFill>
        <p:spPr>
          <a:xfrm>
            <a:off x="5995250" y="2661300"/>
            <a:ext cx="2740025" cy="2177500"/>
          </a:xfrm>
          <a:prstGeom prst="rect">
            <a:avLst/>
          </a:prstGeom>
          <a:noFill/>
          <a:ln>
            <a:noFill/>
          </a:ln>
        </p:spPr>
      </p:pic>
      <p:sp>
        <p:nvSpPr>
          <p:cNvPr id="142" name="Google Shape;142;p24"/>
          <p:cNvSpPr txBox="1"/>
          <p:nvPr/>
        </p:nvSpPr>
        <p:spPr>
          <a:xfrm>
            <a:off x="3717900" y="3126400"/>
            <a:ext cx="1916700" cy="171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rgbClr val="FFFFFF"/>
                </a:solidFill>
              </a:rPr>
              <a:t>Above Right: </a:t>
            </a:r>
            <a:r>
              <a:rPr lang="en">
                <a:solidFill>
                  <a:srgbClr val="FFFFFF"/>
                </a:solidFill>
              </a:rPr>
              <a:t>Diagram of GPS connection to board.</a:t>
            </a:r>
            <a:endParaRPr>
              <a:solidFill>
                <a:srgbClr val="FFFFFF"/>
              </a:solidFill>
            </a:endParaRPr>
          </a:p>
          <a:p>
            <a:pPr indent="0" lvl="0" marL="0" rtl="0" algn="l">
              <a:spcBef>
                <a:spcPts val="0"/>
              </a:spcBef>
              <a:spcAft>
                <a:spcPts val="0"/>
              </a:spcAft>
              <a:buNone/>
            </a:pPr>
            <a:r>
              <a:rPr b="1" i="1" lang="en">
                <a:solidFill>
                  <a:srgbClr val="FFFFFF"/>
                </a:solidFill>
              </a:rPr>
              <a:t>Right</a:t>
            </a:r>
            <a:r>
              <a:rPr b="1" lang="en">
                <a:solidFill>
                  <a:srgbClr val="FFFFFF"/>
                </a:solidFill>
              </a:rPr>
              <a:t>:</a:t>
            </a:r>
            <a:r>
              <a:rPr lang="en">
                <a:solidFill>
                  <a:srgbClr val="FFFFFF"/>
                </a:solidFill>
              </a:rPr>
              <a:t> Raw data from GPS before it’s parsed for relevance.</a:t>
            </a:r>
            <a:endParaRPr>
              <a:solidFill>
                <a:srgbClr val="FFFFFF"/>
              </a:solidFill>
            </a:endParaRPr>
          </a:p>
          <a:p>
            <a:pPr indent="0" lvl="0" marL="0" rtl="0" algn="l">
              <a:spcBef>
                <a:spcPts val="0"/>
              </a:spcBef>
              <a:spcAft>
                <a:spcPts val="0"/>
              </a:spcAft>
              <a:buNone/>
            </a:pPr>
            <a:r>
              <a:rPr b="1" i="1" lang="en">
                <a:solidFill>
                  <a:srgbClr val="FFFFFF"/>
                </a:solidFill>
              </a:rPr>
              <a:t>Left:</a:t>
            </a:r>
            <a:r>
              <a:rPr i="1" lang="en">
                <a:solidFill>
                  <a:srgbClr val="FFFFFF"/>
                </a:solidFill>
              </a:rPr>
              <a:t> </a:t>
            </a:r>
            <a:r>
              <a:rPr lang="en">
                <a:solidFill>
                  <a:srgbClr val="FFFFFF"/>
                </a:solidFill>
              </a:rPr>
              <a:t>Photo of GPS Module connection.</a:t>
            </a:r>
            <a:endParaRPr>
              <a:solidFill>
                <a:srgbClr val="FFFFFF"/>
              </a:solidFill>
            </a:endParaRPr>
          </a:p>
        </p:txBody>
      </p:sp>
      <p:pic>
        <p:nvPicPr>
          <p:cNvPr id="143" name="Google Shape;143;p24"/>
          <p:cNvPicPr preferRelativeResize="0"/>
          <p:nvPr/>
        </p:nvPicPr>
        <p:blipFill>
          <a:blip r:embed="rId4">
            <a:alphaModFix/>
          </a:blip>
          <a:stretch>
            <a:fillRect/>
          </a:stretch>
        </p:blipFill>
        <p:spPr>
          <a:xfrm>
            <a:off x="655575" y="3264725"/>
            <a:ext cx="2291475" cy="1712400"/>
          </a:xfrm>
          <a:prstGeom prst="rect">
            <a:avLst/>
          </a:prstGeom>
          <a:noFill/>
          <a:ln>
            <a:noFill/>
          </a:ln>
        </p:spPr>
      </p:pic>
      <p:pic>
        <p:nvPicPr>
          <p:cNvPr id="144" name="Google Shape;144;p24"/>
          <p:cNvPicPr preferRelativeResize="0"/>
          <p:nvPr/>
        </p:nvPicPr>
        <p:blipFill>
          <a:blip r:embed="rId5">
            <a:alphaModFix/>
          </a:blip>
          <a:stretch>
            <a:fillRect/>
          </a:stretch>
        </p:blipFill>
        <p:spPr>
          <a:xfrm>
            <a:off x="6219535" y="175188"/>
            <a:ext cx="2291475" cy="21123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Software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Software Relationships</a:t>
            </a:r>
            <a:endParaRPr/>
          </a:p>
        </p:txBody>
      </p:sp>
      <p:pic>
        <p:nvPicPr>
          <p:cNvPr id="155" name="Google Shape;155;p26"/>
          <p:cNvPicPr preferRelativeResize="0"/>
          <p:nvPr/>
        </p:nvPicPr>
        <p:blipFill rotWithShape="1">
          <a:blip r:embed="rId3">
            <a:alphaModFix/>
          </a:blip>
          <a:srcRect b="7470" l="3748" r="3478" t="6663"/>
          <a:stretch/>
        </p:blipFill>
        <p:spPr>
          <a:xfrm>
            <a:off x="1643063" y="1302375"/>
            <a:ext cx="5857875" cy="3390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Driver Implementation</a:t>
            </a:r>
            <a:endParaRPr/>
          </a:p>
        </p:txBody>
      </p:sp>
      <p:sp>
        <p:nvSpPr>
          <p:cNvPr id="161" name="Google Shape;161;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Adafruit_BBIO</a:t>
            </a:r>
            <a:endParaRPr/>
          </a:p>
          <a:p>
            <a:pPr indent="-317500" lvl="0" marL="457200" rtl="0" algn="l">
              <a:spcBef>
                <a:spcPts val="1000"/>
              </a:spcBef>
              <a:spcAft>
                <a:spcPts val="0"/>
              </a:spcAft>
              <a:buSzPts val="1400"/>
              <a:buChar char="●"/>
            </a:pPr>
            <a:r>
              <a:rPr lang="en" sz="1400"/>
              <a:t>Preferred over native Bonescript + Node.js</a:t>
            </a:r>
            <a:endParaRPr sz="1400"/>
          </a:p>
          <a:p>
            <a:pPr indent="-317500" lvl="0" marL="457200" rtl="0" algn="l">
              <a:spcBef>
                <a:spcPts val="0"/>
              </a:spcBef>
              <a:spcAft>
                <a:spcPts val="0"/>
              </a:spcAft>
              <a:buSzPts val="1400"/>
              <a:buChar char="●"/>
            </a:pPr>
            <a:r>
              <a:rPr lang="en" sz="1400"/>
              <a:t>Exposes GPIO, PWM, UART, etc. to Python</a:t>
            </a:r>
            <a:endParaRPr sz="1400"/>
          </a:p>
          <a:p>
            <a:pPr indent="0" lvl="0" marL="0" rtl="0" algn="l">
              <a:spcBef>
                <a:spcPts val="1600"/>
              </a:spcBef>
              <a:spcAft>
                <a:spcPts val="0"/>
              </a:spcAft>
              <a:buNone/>
            </a:pPr>
            <a:r>
              <a:rPr lang="en"/>
              <a:t>Design Patterns</a:t>
            </a:r>
            <a:endParaRPr/>
          </a:p>
          <a:p>
            <a:pPr indent="-317500" lvl="0" marL="457200" rtl="0" algn="l">
              <a:spcBef>
                <a:spcPts val="1000"/>
              </a:spcBef>
              <a:spcAft>
                <a:spcPts val="0"/>
              </a:spcAft>
              <a:buSzPts val="1400"/>
              <a:buChar char="●"/>
            </a:pPr>
            <a:r>
              <a:rPr lang="en" sz="1400"/>
              <a:t>Singleton</a:t>
            </a:r>
            <a:endParaRPr sz="1400"/>
          </a:p>
          <a:p>
            <a:pPr indent="-317500" lvl="0" marL="457200" rtl="0" algn="l">
              <a:spcBef>
                <a:spcPts val="0"/>
              </a:spcBef>
              <a:spcAft>
                <a:spcPts val="0"/>
              </a:spcAft>
              <a:buSzPts val="1400"/>
              <a:buChar char="●"/>
            </a:pPr>
            <a:r>
              <a:rPr lang="en" sz="1400"/>
              <a:t>Object-oriented</a:t>
            </a:r>
            <a:endParaRPr sz="1400"/>
          </a:p>
          <a:p>
            <a:pPr indent="0" lvl="0" marL="0" rtl="0" algn="l">
              <a:spcBef>
                <a:spcPts val="1600"/>
              </a:spcBef>
              <a:spcAft>
                <a:spcPts val="0"/>
              </a:spcAft>
              <a:buNone/>
            </a:pPr>
            <a:r>
              <a:rPr lang="en"/>
              <a:t>Decoupled Configurations</a:t>
            </a:r>
            <a:endParaRPr/>
          </a:p>
          <a:p>
            <a:pPr indent="-342900" lvl="0" marL="457200" rtl="0" algn="l">
              <a:spcBef>
                <a:spcPts val="1600"/>
              </a:spcBef>
              <a:spcAft>
                <a:spcPts val="0"/>
              </a:spcAft>
              <a:buSzPts val="1800"/>
              <a:buChar char="●"/>
            </a:pPr>
            <a:r>
              <a:rPr lang="en"/>
              <a:t>Initializes functions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Tensorflow</a:t>
            </a:r>
            <a:endParaRPr/>
          </a:p>
        </p:txBody>
      </p:sp>
      <p:sp>
        <p:nvSpPr>
          <p:cNvPr id="167" name="Google Shape;167;p28"/>
          <p:cNvSpPr txBox="1"/>
          <p:nvPr>
            <p:ph idx="1" type="body"/>
          </p:nvPr>
        </p:nvSpPr>
        <p:spPr>
          <a:xfrm>
            <a:off x="311700" y="1152475"/>
            <a:ext cx="66822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Developed by Google Brain Team</a:t>
            </a:r>
            <a:endParaRPr sz="1400"/>
          </a:p>
          <a:p>
            <a:pPr indent="-317500" lvl="0" marL="457200" rtl="0" algn="l">
              <a:spcBef>
                <a:spcPts val="0"/>
              </a:spcBef>
              <a:spcAft>
                <a:spcPts val="0"/>
              </a:spcAft>
              <a:buSzPts val="1400"/>
              <a:buChar char="●"/>
            </a:pPr>
            <a:r>
              <a:rPr lang="en" sz="1400"/>
              <a:t>Used for creating and executing deep neural networks</a:t>
            </a:r>
            <a:endParaRPr sz="1400"/>
          </a:p>
          <a:p>
            <a:pPr indent="0" lvl="0" marL="0" rtl="0" algn="l">
              <a:spcBef>
                <a:spcPts val="1600"/>
              </a:spcBef>
              <a:spcAft>
                <a:spcPts val="0"/>
              </a:spcAft>
              <a:buNone/>
            </a:pPr>
            <a:r>
              <a:rPr lang="en"/>
              <a:t>Image Processing</a:t>
            </a:r>
            <a:endParaRPr/>
          </a:p>
          <a:p>
            <a:pPr indent="-317500" lvl="0" marL="457200" rtl="0" algn="l">
              <a:spcBef>
                <a:spcPts val="1600"/>
              </a:spcBef>
              <a:spcAft>
                <a:spcPts val="0"/>
              </a:spcAft>
              <a:buSzPts val="1400"/>
              <a:buChar char="●"/>
            </a:pPr>
            <a:r>
              <a:rPr lang="en" sz="1400"/>
              <a:t>Easiest method is to use existing trained model</a:t>
            </a:r>
            <a:endParaRPr sz="1400"/>
          </a:p>
          <a:p>
            <a:pPr indent="-317500" lvl="0" marL="457200" rtl="0" algn="l">
              <a:spcBef>
                <a:spcPts val="0"/>
              </a:spcBef>
              <a:spcAft>
                <a:spcPts val="0"/>
              </a:spcAft>
              <a:buSzPts val="1400"/>
              <a:buChar char="●"/>
            </a:pPr>
            <a:r>
              <a:rPr lang="en" sz="1400"/>
              <a:t>Different architectures provide different costs and benefeits</a:t>
            </a:r>
            <a:endParaRPr sz="1400"/>
          </a:p>
          <a:p>
            <a:pPr indent="-317500" lvl="0" marL="457200" rtl="0" algn="l">
              <a:spcBef>
                <a:spcPts val="0"/>
              </a:spcBef>
              <a:spcAft>
                <a:spcPts val="0"/>
              </a:spcAft>
              <a:buSzPts val="1400"/>
              <a:buChar char="●"/>
            </a:pPr>
            <a:r>
              <a:rPr lang="en" sz="1400"/>
              <a:t>We used SSD_MobilenetV1 originally trained on the COCO set</a:t>
            </a:r>
            <a:endParaRPr sz="1400"/>
          </a:p>
          <a:p>
            <a:pPr indent="-317500" lvl="0" marL="457200" rtl="0" algn="l">
              <a:spcBef>
                <a:spcPts val="0"/>
              </a:spcBef>
              <a:spcAft>
                <a:spcPts val="0"/>
              </a:spcAft>
              <a:buSzPts val="1400"/>
              <a:buChar char="●"/>
            </a:pPr>
            <a:r>
              <a:rPr lang="en" sz="1400"/>
              <a:t>Models retrained via feeding large tagged image sets and undergoing regression training</a:t>
            </a:r>
            <a:endParaRPr sz="1400"/>
          </a:p>
        </p:txBody>
      </p:sp>
      <p:pic>
        <p:nvPicPr>
          <p:cNvPr id="168" name="Google Shape;168;p28"/>
          <p:cNvPicPr preferRelativeResize="0"/>
          <p:nvPr/>
        </p:nvPicPr>
        <p:blipFill>
          <a:blip r:embed="rId3">
            <a:alphaModFix/>
          </a:blip>
          <a:stretch>
            <a:fillRect/>
          </a:stretch>
        </p:blipFill>
        <p:spPr>
          <a:xfrm>
            <a:off x="6993875" y="445013"/>
            <a:ext cx="1619250" cy="4010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Bot’s Mainloop Logic</a:t>
            </a:r>
            <a:endParaRPr/>
          </a:p>
        </p:txBody>
      </p:sp>
      <p:sp>
        <p:nvSpPr>
          <p:cNvPr id="174" name="Google Shape;174;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Detection</a:t>
            </a:r>
            <a:endParaRPr/>
          </a:p>
          <a:p>
            <a:pPr indent="-317500" lvl="0" marL="457200" rtl="0" algn="l">
              <a:spcBef>
                <a:spcPts val="1600"/>
              </a:spcBef>
              <a:spcAft>
                <a:spcPts val="0"/>
              </a:spcAft>
              <a:buSzPts val="1400"/>
              <a:buChar char="●"/>
            </a:pPr>
            <a:r>
              <a:rPr lang="en" sz="1400"/>
              <a:t>Shrink and feed image through tensorflow</a:t>
            </a:r>
            <a:endParaRPr sz="1400"/>
          </a:p>
          <a:p>
            <a:pPr indent="-317500" lvl="0" marL="457200" rtl="0" algn="l">
              <a:spcBef>
                <a:spcPts val="0"/>
              </a:spcBef>
              <a:spcAft>
                <a:spcPts val="0"/>
              </a:spcAft>
              <a:buSzPts val="1400"/>
              <a:buChar char="●"/>
            </a:pPr>
            <a:r>
              <a:rPr lang="en" sz="1400"/>
              <a:t>Filter results to return detection classes of humans and geese</a:t>
            </a:r>
            <a:endParaRPr sz="1400"/>
          </a:p>
          <a:p>
            <a:pPr indent="-317500" lvl="0" marL="457200" rtl="0" algn="l">
              <a:spcBef>
                <a:spcPts val="0"/>
              </a:spcBef>
              <a:spcAft>
                <a:spcPts val="0"/>
              </a:spcAft>
              <a:buSzPts val="1400"/>
              <a:buChar char="●"/>
            </a:pPr>
            <a:r>
              <a:rPr lang="en" sz="1400"/>
              <a:t>Data contains confidence percentage of detections and bounding box coordinates</a:t>
            </a:r>
            <a:endParaRPr sz="1400"/>
          </a:p>
          <a:p>
            <a:pPr indent="0" lvl="0" marL="0" rtl="0" algn="l">
              <a:spcBef>
                <a:spcPts val="1600"/>
              </a:spcBef>
              <a:spcAft>
                <a:spcPts val="0"/>
              </a:spcAft>
              <a:buNone/>
            </a:pPr>
            <a:r>
              <a:rPr lang="en"/>
              <a:t>Roaming</a:t>
            </a:r>
            <a:endParaRPr/>
          </a:p>
          <a:p>
            <a:pPr indent="-317500" lvl="0" marL="457200" rtl="0" algn="l">
              <a:spcBef>
                <a:spcPts val="1600"/>
              </a:spcBef>
              <a:spcAft>
                <a:spcPts val="0"/>
              </a:spcAft>
              <a:buSzPts val="1400"/>
              <a:buAutoNum type="arabicParenR"/>
            </a:pPr>
            <a:r>
              <a:rPr lang="en" sz="1400"/>
              <a:t>Scan each direction via swivelling the stepper motor</a:t>
            </a:r>
            <a:endParaRPr sz="1400"/>
          </a:p>
          <a:p>
            <a:pPr indent="-317500" lvl="0" marL="457200" rtl="0" algn="l">
              <a:spcBef>
                <a:spcPts val="0"/>
              </a:spcBef>
              <a:spcAft>
                <a:spcPts val="0"/>
              </a:spcAft>
              <a:buSzPts val="1400"/>
              <a:buAutoNum type="arabicParenR"/>
            </a:pPr>
            <a:r>
              <a:rPr lang="en" sz="1400"/>
              <a:t>If target found, charge towards target</a:t>
            </a:r>
            <a:endParaRPr sz="1400"/>
          </a:p>
          <a:p>
            <a:pPr indent="-317500" lvl="0" marL="457200" rtl="0" algn="l">
              <a:spcBef>
                <a:spcPts val="0"/>
              </a:spcBef>
              <a:spcAft>
                <a:spcPts val="0"/>
              </a:spcAft>
              <a:buSzPts val="1400"/>
              <a:buAutoNum type="arabicParenR"/>
            </a:pPr>
            <a:r>
              <a:rPr lang="en" sz="1400"/>
              <a:t>Otherwise, continue along route</a:t>
            </a:r>
            <a:endParaRPr sz="1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Demo</a:t>
            </a:r>
            <a:endParaRPr/>
          </a:p>
        </p:txBody>
      </p:sp>
      <p:pic>
        <p:nvPicPr>
          <p:cNvPr id="180" name="Google Shape;180;p30" title="trimmed.mp4">
            <a:hlinkClick r:id="rId3"/>
          </p:cNvPr>
          <p:cNvPicPr preferRelativeResize="0"/>
          <p:nvPr/>
        </p:nvPicPr>
        <p:blipFill>
          <a:blip r:embed="rId4">
            <a:alphaModFix/>
          </a:blip>
          <a:stretch>
            <a:fillRect/>
          </a:stretch>
        </p:blipFill>
        <p:spPr>
          <a:xfrm>
            <a:off x="895275" y="1017725"/>
            <a:ext cx="6792845" cy="3820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186" name="Google Shape;186;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Successes</a:t>
            </a:r>
            <a:endParaRPr/>
          </a:p>
          <a:p>
            <a:pPr indent="-317500" lvl="0" marL="457200" rtl="0" algn="l">
              <a:spcBef>
                <a:spcPts val="0"/>
              </a:spcBef>
              <a:spcAft>
                <a:spcPts val="0"/>
              </a:spcAft>
              <a:buSzPts val="1400"/>
              <a:buChar char="●"/>
            </a:pPr>
            <a:r>
              <a:rPr lang="en" sz="1400"/>
              <a:t>Successful component testing with proper compatibility to Beaglebone</a:t>
            </a:r>
            <a:endParaRPr sz="1400"/>
          </a:p>
          <a:p>
            <a:pPr indent="-317500" lvl="0" marL="457200" rtl="0" algn="l">
              <a:spcBef>
                <a:spcPts val="0"/>
              </a:spcBef>
              <a:spcAft>
                <a:spcPts val="0"/>
              </a:spcAft>
              <a:buSzPts val="1400"/>
              <a:buChar char="●"/>
            </a:pPr>
            <a:r>
              <a:rPr lang="en" sz="1400"/>
              <a:t>Created working Tensorflow model that can classify geese and humans</a:t>
            </a:r>
            <a:endParaRPr sz="1400"/>
          </a:p>
          <a:p>
            <a:pPr indent="-317500" lvl="0" marL="457200" rtl="0" algn="l">
              <a:spcBef>
                <a:spcPts val="0"/>
              </a:spcBef>
              <a:spcAft>
                <a:spcPts val="0"/>
              </a:spcAft>
              <a:buSzPts val="1400"/>
              <a:buChar char="●"/>
            </a:pPr>
            <a:r>
              <a:rPr lang="en" sz="1400"/>
              <a:t>Built usable chassis from scratch</a:t>
            </a:r>
            <a:endParaRPr sz="1400"/>
          </a:p>
          <a:p>
            <a:pPr indent="-317500" lvl="0" marL="457200" rtl="0" algn="l">
              <a:spcBef>
                <a:spcPts val="0"/>
              </a:spcBef>
              <a:spcAft>
                <a:spcPts val="0"/>
              </a:spcAft>
              <a:buSzPts val="1400"/>
              <a:buChar char="●"/>
            </a:pPr>
            <a:r>
              <a:rPr lang="en" sz="1400"/>
              <a:t>Knowledge gained on previously unexplored topics</a:t>
            </a:r>
            <a:endParaRPr sz="1400"/>
          </a:p>
          <a:p>
            <a:pPr indent="-317500" lvl="0" marL="457200" rtl="0" algn="l">
              <a:spcBef>
                <a:spcPts val="0"/>
              </a:spcBef>
              <a:spcAft>
                <a:spcPts val="0"/>
              </a:spcAft>
              <a:buSzPts val="1400"/>
              <a:buChar char="●"/>
            </a:pPr>
            <a:r>
              <a:rPr lang="en" sz="1400"/>
              <a:t>Laid groundwork if project picked up by senior design group in the future</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a:t>Project Issue and Challenges</a:t>
            </a:r>
            <a:endParaRPr sz="1400"/>
          </a:p>
          <a:p>
            <a:pPr indent="-317500" lvl="0" marL="457200" rtl="0" algn="l">
              <a:spcBef>
                <a:spcPts val="0"/>
              </a:spcBef>
              <a:spcAft>
                <a:spcPts val="0"/>
              </a:spcAft>
              <a:buSzPts val="1400"/>
              <a:buChar char="●"/>
            </a:pPr>
            <a:r>
              <a:rPr lang="en" sz="1400"/>
              <a:t>Desire to find “perfect” solution led to short-sightedness on ease of development</a:t>
            </a:r>
            <a:endParaRPr sz="1400"/>
          </a:p>
          <a:p>
            <a:pPr indent="-317500" lvl="0" marL="457200" rtl="0" algn="l">
              <a:spcBef>
                <a:spcPts val="0"/>
              </a:spcBef>
              <a:spcAft>
                <a:spcPts val="0"/>
              </a:spcAft>
              <a:buSzPts val="1400"/>
              <a:buChar char="●"/>
            </a:pPr>
            <a:r>
              <a:rPr lang="en" sz="1400"/>
              <a:t>Long planning period reduced overall development and testing time</a:t>
            </a:r>
            <a:endParaRPr sz="1400"/>
          </a:p>
          <a:p>
            <a:pPr indent="-317500" lvl="0" marL="457200" rtl="0" algn="l">
              <a:spcBef>
                <a:spcPts val="0"/>
              </a:spcBef>
              <a:spcAft>
                <a:spcPts val="0"/>
              </a:spcAft>
              <a:buSzPts val="1400"/>
              <a:buChar char="●"/>
            </a:pPr>
            <a:r>
              <a:rPr lang="en" sz="1400"/>
              <a:t>Late assembly did not allow enough time to diagnose and fix motor problem</a:t>
            </a:r>
            <a:endParaRPr sz="1400"/>
          </a:p>
          <a:p>
            <a:pPr indent="-317500" lvl="0" marL="457200" rtl="0" algn="l">
              <a:spcBef>
                <a:spcPts val="0"/>
              </a:spcBef>
              <a:spcAft>
                <a:spcPts val="0"/>
              </a:spcAft>
              <a:buSzPts val="1400"/>
              <a:buChar char="●"/>
            </a:pPr>
            <a:r>
              <a:rPr lang="en" sz="1400"/>
              <a:t>Single microcontroller slowed development</a:t>
            </a:r>
            <a:endParaRPr sz="14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Project Design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2"/>
          <p:cNvSpPr txBox="1"/>
          <p:nvPr>
            <p:ph type="title"/>
          </p:nvPr>
        </p:nvSpPr>
        <p:spPr>
          <a:xfrm>
            <a:off x="3213750" y="2285400"/>
            <a:ext cx="2716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Question?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5"/>
          <p:cNvSpPr txBox="1"/>
          <p:nvPr>
            <p:ph idx="1" type="body"/>
          </p:nvPr>
        </p:nvSpPr>
        <p:spPr>
          <a:xfrm>
            <a:off x="311700" y="1152475"/>
            <a:ext cx="5517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Statement</a:t>
            </a:r>
            <a:endParaRPr/>
          </a:p>
          <a:p>
            <a:pPr indent="-342900" lvl="0" marL="457200" rtl="0" algn="l">
              <a:spcBef>
                <a:spcPts val="1600"/>
              </a:spcBef>
              <a:spcAft>
                <a:spcPts val="0"/>
              </a:spcAft>
              <a:buSzPts val="1800"/>
              <a:buChar char="●"/>
            </a:pPr>
            <a:r>
              <a:rPr lang="en"/>
              <a:t>Canadian geese nesting on private property</a:t>
            </a:r>
            <a:endParaRPr/>
          </a:p>
          <a:p>
            <a:pPr indent="-342900" lvl="0" marL="457200" rtl="0" algn="l">
              <a:spcBef>
                <a:spcPts val="0"/>
              </a:spcBef>
              <a:spcAft>
                <a:spcPts val="0"/>
              </a:spcAft>
              <a:buSzPts val="1800"/>
              <a:buChar char="●"/>
            </a:pPr>
            <a:r>
              <a:rPr lang="en"/>
              <a:t>Destroying property, harming humans</a:t>
            </a:r>
            <a:endParaRPr/>
          </a:p>
          <a:p>
            <a:pPr indent="0" lvl="0" marL="0" rtl="0" algn="l">
              <a:spcBef>
                <a:spcPts val="1600"/>
              </a:spcBef>
              <a:spcAft>
                <a:spcPts val="0"/>
              </a:spcAft>
              <a:buNone/>
            </a:pPr>
            <a:r>
              <a:rPr lang="en"/>
              <a:t>Our Tasks</a:t>
            </a:r>
            <a:endParaRPr/>
          </a:p>
          <a:p>
            <a:pPr indent="-342900" lvl="0" marL="457200" rtl="0" algn="l">
              <a:spcBef>
                <a:spcPts val="1600"/>
              </a:spcBef>
              <a:spcAft>
                <a:spcPts val="0"/>
              </a:spcAft>
              <a:buSzPts val="1800"/>
              <a:buChar char="●"/>
            </a:pPr>
            <a:r>
              <a:rPr lang="en"/>
              <a:t>Build autonomous robot </a:t>
            </a:r>
            <a:endParaRPr/>
          </a:p>
          <a:p>
            <a:pPr indent="-342900" lvl="0" marL="457200" rtl="0" algn="l">
              <a:spcBef>
                <a:spcPts val="0"/>
              </a:spcBef>
              <a:spcAft>
                <a:spcPts val="0"/>
              </a:spcAft>
              <a:buSzPts val="1800"/>
              <a:buChar char="●"/>
            </a:pPr>
            <a:r>
              <a:rPr lang="en"/>
              <a:t>Oust geese from selected area</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	</a:t>
            </a:r>
            <a:endParaRPr/>
          </a:p>
        </p:txBody>
      </p:sp>
      <p:sp>
        <p:nvSpPr>
          <p:cNvPr id="66" name="Google Shape;66;p15"/>
          <p:cNvSpPr txBox="1"/>
          <p:nvPr>
            <p:ph type="title"/>
          </p:nvPr>
        </p:nvSpPr>
        <p:spPr>
          <a:xfrm>
            <a:off x="311700" y="368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pic>
        <p:nvPicPr>
          <p:cNvPr id="67" name="Google Shape;67;p15"/>
          <p:cNvPicPr preferRelativeResize="0"/>
          <p:nvPr/>
        </p:nvPicPr>
        <p:blipFill>
          <a:blip r:embed="rId3">
            <a:alphaModFix/>
          </a:blip>
          <a:stretch>
            <a:fillRect/>
          </a:stretch>
        </p:blipFill>
        <p:spPr>
          <a:xfrm>
            <a:off x="5603850" y="1337575"/>
            <a:ext cx="3235350" cy="2148276"/>
          </a:xfrm>
          <a:prstGeom prst="rect">
            <a:avLst/>
          </a:prstGeom>
          <a:noFill/>
          <a:ln>
            <a:noFill/>
          </a:ln>
        </p:spPr>
      </p:pic>
      <p:sp>
        <p:nvSpPr>
          <p:cNvPr id="68" name="Google Shape;68;p15"/>
          <p:cNvSpPr txBox="1"/>
          <p:nvPr/>
        </p:nvSpPr>
        <p:spPr>
          <a:xfrm>
            <a:off x="5603850" y="3485850"/>
            <a:ext cx="3235500" cy="29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u="sng">
                <a:solidFill>
                  <a:schemeClr val="hlink"/>
                </a:solidFill>
                <a:hlinkClick r:id="rId4"/>
              </a:rPr>
              <a:t>https://www.buzzfeed.com/sarahaspler/you-win-some-you-goose-some</a:t>
            </a: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Requirements</a:t>
            </a:r>
            <a:endParaRPr/>
          </a:p>
        </p:txBody>
      </p:sp>
      <p:sp>
        <p:nvSpPr>
          <p:cNvPr id="74" name="Google Shape;74;p16"/>
          <p:cNvSpPr txBox="1"/>
          <p:nvPr>
            <p:ph idx="1" type="body"/>
          </p:nvPr>
        </p:nvSpPr>
        <p:spPr>
          <a:xfrm>
            <a:off x="311700" y="1152475"/>
            <a:ext cx="8520600" cy="370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Functional</a:t>
            </a:r>
            <a:endParaRPr/>
          </a:p>
          <a:p>
            <a:pPr indent="-317500" lvl="0" marL="457200" rtl="0" algn="l">
              <a:spcBef>
                <a:spcPts val="1600"/>
              </a:spcBef>
              <a:spcAft>
                <a:spcPts val="0"/>
              </a:spcAft>
              <a:buSzPts val="1400"/>
              <a:buChar char="●"/>
            </a:pPr>
            <a:r>
              <a:rPr lang="en" sz="1400"/>
              <a:t>Robot must have sensor(s) capable of recognizing geese</a:t>
            </a:r>
            <a:endParaRPr sz="1400"/>
          </a:p>
          <a:p>
            <a:pPr indent="-317500" lvl="0" marL="457200" rtl="0" algn="l">
              <a:spcBef>
                <a:spcPts val="0"/>
              </a:spcBef>
              <a:spcAft>
                <a:spcPts val="0"/>
              </a:spcAft>
              <a:buSzPts val="1400"/>
              <a:buChar char="●"/>
            </a:pPr>
            <a:r>
              <a:rPr lang="en" sz="1400"/>
              <a:t>Robot must be able to aggregate data from multiple sensors and act accordingly</a:t>
            </a:r>
            <a:endParaRPr sz="1400"/>
          </a:p>
          <a:p>
            <a:pPr indent="-317500" lvl="0" marL="457200" rtl="0" algn="l">
              <a:spcBef>
                <a:spcPts val="0"/>
              </a:spcBef>
              <a:spcAft>
                <a:spcPts val="0"/>
              </a:spcAft>
              <a:buSzPts val="1400"/>
              <a:buChar char="●"/>
            </a:pPr>
            <a:r>
              <a:rPr lang="en" sz="1400"/>
              <a:t>Robot must be capable of movement via motorized wheels</a:t>
            </a:r>
            <a:endParaRPr sz="1400"/>
          </a:p>
          <a:p>
            <a:pPr indent="0" lvl="0" marL="0" rtl="0" algn="l">
              <a:spcBef>
                <a:spcPts val="1600"/>
              </a:spcBef>
              <a:spcAft>
                <a:spcPts val="0"/>
              </a:spcAft>
              <a:buNone/>
            </a:pPr>
            <a:r>
              <a:rPr lang="en"/>
              <a:t>Non-Functional</a:t>
            </a:r>
            <a:endParaRPr/>
          </a:p>
          <a:p>
            <a:pPr indent="-317500" lvl="0" marL="457200" rtl="0" algn="l">
              <a:spcBef>
                <a:spcPts val="1600"/>
              </a:spcBef>
              <a:spcAft>
                <a:spcPts val="0"/>
              </a:spcAft>
              <a:buSzPts val="1400"/>
              <a:buChar char="●"/>
            </a:pPr>
            <a:r>
              <a:rPr lang="en" sz="1400"/>
              <a:t>Software implementation platform-independent and scalable where possible</a:t>
            </a:r>
            <a:endParaRPr sz="1400"/>
          </a:p>
          <a:p>
            <a:pPr indent="-317500" lvl="0" marL="457200" rtl="0" algn="l">
              <a:spcBef>
                <a:spcPts val="0"/>
              </a:spcBef>
              <a:spcAft>
                <a:spcPts val="0"/>
              </a:spcAft>
              <a:buSzPts val="1400"/>
              <a:buChar char="●"/>
            </a:pPr>
            <a:r>
              <a:rPr lang="en" sz="1400"/>
              <a:t>Abide by relevant laws</a:t>
            </a:r>
            <a:endParaRPr sz="1400"/>
          </a:p>
          <a:p>
            <a:pPr indent="0" lvl="0" marL="0" rtl="0" algn="l">
              <a:spcBef>
                <a:spcPts val="1600"/>
              </a:spcBef>
              <a:spcAft>
                <a:spcPts val="0"/>
              </a:spcAft>
              <a:buNone/>
            </a:pPr>
            <a:r>
              <a:rPr lang="en"/>
              <a:t>Constraints</a:t>
            </a:r>
            <a:endParaRPr/>
          </a:p>
          <a:p>
            <a:pPr indent="-317500" lvl="0" marL="457200" rtl="0" algn="l">
              <a:spcBef>
                <a:spcPts val="1600"/>
              </a:spcBef>
              <a:spcAft>
                <a:spcPts val="0"/>
              </a:spcAft>
              <a:buSzPts val="1400"/>
              <a:buChar char="●"/>
            </a:pPr>
            <a:r>
              <a:rPr lang="en" sz="1400"/>
              <a:t>Total cost of robot may not exceed $400</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Similar Products</a:t>
            </a:r>
            <a:endParaRPr/>
          </a:p>
        </p:txBody>
      </p:sp>
      <p:sp>
        <p:nvSpPr>
          <p:cNvPr id="80" name="Google Shape;80;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Goose Guardian</a:t>
            </a:r>
            <a:endParaRPr/>
          </a:p>
          <a:p>
            <a:pPr indent="-317500" lvl="0" marL="457200" rtl="0" algn="l">
              <a:spcBef>
                <a:spcPts val="1600"/>
              </a:spcBef>
              <a:spcAft>
                <a:spcPts val="0"/>
              </a:spcAft>
              <a:buSzPts val="1400"/>
              <a:buChar char="●"/>
            </a:pPr>
            <a:r>
              <a:rPr lang="en" sz="1400"/>
              <a:t>Equipped with camera for goose recognition but does not move</a:t>
            </a:r>
            <a:endParaRPr sz="1400"/>
          </a:p>
          <a:p>
            <a:pPr indent="0" lvl="0" marL="0" rtl="0" algn="l">
              <a:spcBef>
                <a:spcPts val="1600"/>
              </a:spcBef>
              <a:spcAft>
                <a:spcPts val="0"/>
              </a:spcAft>
              <a:buNone/>
            </a:pPr>
            <a:r>
              <a:rPr lang="en"/>
              <a:t>SMP Bird Control Robots</a:t>
            </a:r>
            <a:endParaRPr/>
          </a:p>
          <a:p>
            <a:pPr indent="-317500" lvl="0" marL="457200" rtl="0" algn="l">
              <a:spcBef>
                <a:spcPts val="1600"/>
              </a:spcBef>
              <a:spcAft>
                <a:spcPts val="0"/>
              </a:spcAft>
              <a:buSzPts val="1400"/>
              <a:buChar char="●"/>
            </a:pPr>
            <a:r>
              <a:rPr lang="en" sz="1400"/>
              <a:t>Very similar in functionality and design</a:t>
            </a:r>
            <a:endParaRPr sz="1400"/>
          </a:p>
          <a:p>
            <a:pPr indent="-317500" lvl="1" marL="914400" rtl="0" algn="l">
              <a:spcBef>
                <a:spcPts val="0"/>
              </a:spcBef>
              <a:spcAft>
                <a:spcPts val="0"/>
              </a:spcAft>
              <a:buSzPts val="1400"/>
              <a:buChar char="○"/>
            </a:pPr>
            <a:r>
              <a:rPr lang="en"/>
              <a:t>Different models come with different deterences</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System Components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Logical Relationships</a:t>
            </a:r>
            <a:endParaRPr/>
          </a:p>
        </p:txBody>
      </p:sp>
      <p:pic>
        <p:nvPicPr>
          <p:cNvPr id="91" name="Google Shape;91;p19"/>
          <p:cNvPicPr preferRelativeResize="0"/>
          <p:nvPr/>
        </p:nvPicPr>
        <p:blipFill rotWithShape="1">
          <a:blip r:embed="rId3">
            <a:alphaModFix/>
          </a:blip>
          <a:srcRect b="0" l="0" r="0" t="5222"/>
          <a:stretch/>
        </p:blipFill>
        <p:spPr>
          <a:xfrm>
            <a:off x="2006875" y="1067250"/>
            <a:ext cx="5130261" cy="3820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r>
              <a:rPr lang="en"/>
              <a:t>tructural Integrity</a:t>
            </a:r>
            <a:endParaRPr/>
          </a:p>
        </p:txBody>
      </p:sp>
      <p:sp>
        <p:nvSpPr>
          <p:cNvPr id="97" name="Google Shape;97;p20"/>
          <p:cNvSpPr txBox="1"/>
          <p:nvPr>
            <p:ph idx="1" type="body"/>
          </p:nvPr>
        </p:nvSpPr>
        <p:spPr>
          <a:xfrm>
            <a:off x="311700" y="1152475"/>
            <a:ext cx="2517900" cy="21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a:t>
            </a:r>
            <a:endParaRPr/>
          </a:p>
          <a:p>
            <a:pPr indent="-304800" lvl="0" marL="457200" rtl="0" algn="l">
              <a:spcBef>
                <a:spcPts val="0"/>
              </a:spcBef>
              <a:spcAft>
                <a:spcPts val="0"/>
              </a:spcAft>
              <a:buSzPts val="1200"/>
              <a:buChar char="●"/>
            </a:pPr>
            <a:r>
              <a:rPr lang="en" sz="1200"/>
              <a:t>PVC 1” solid core</a:t>
            </a:r>
            <a:endParaRPr sz="1200"/>
          </a:p>
          <a:p>
            <a:pPr indent="-304800" lvl="0" marL="457200" rtl="0" algn="l">
              <a:spcBef>
                <a:spcPts val="0"/>
              </a:spcBef>
              <a:spcAft>
                <a:spcPts val="0"/>
              </a:spcAft>
              <a:buSzPts val="1200"/>
              <a:buChar char="●"/>
            </a:pPr>
            <a:r>
              <a:rPr lang="en" sz="1200"/>
              <a:t>Platform for</a:t>
            </a:r>
            <a:endParaRPr sz="1200"/>
          </a:p>
          <a:p>
            <a:pPr indent="-304800" lvl="1" marL="914400" rtl="0" algn="l">
              <a:spcBef>
                <a:spcPts val="0"/>
              </a:spcBef>
              <a:spcAft>
                <a:spcPts val="0"/>
              </a:spcAft>
              <a:buSzPts val="1200"/>
              <a:buChar char="○"/>
            </a:pPr>
            <a:r>
              <a:rPr lang="en" sz="1200"/>
              <a:t>Stepper Motor</a:t>
            </a:r>
            <a:endParaRPr sz="1200"/>
          </a:p>
          <a:p>
            <a:pPr indent="-304800" lvl="1" marL="914400" rtl="0" algn="l">
              <a:spcBef>
                <a:spcPts val="0"/>
              </a:spcBef>
              <a:spcAft>
                <a:spcPts val="0"/>
              </a:spcAft>
              <a:buSzPts val="1200"/>
              <a:buChar char="○"/>
            </a:pPr>
            <a:r>
              <a:rPr lang="en" sz="1200"/>
              <a:t>Camera</a:t>
            </a:r>
            <a:endParaRPr sz="1200"/>
          </a:p>
          <a:p>
            <a:pPr indent="-304800" lvl="1" marL="914400" rtl="0" algn="l">
              <a:spcBef>
                <a:spcPts val="0"/>
              </a:spcBef>
              <a:spcAft>
                <a:spcPts val="0"/>
              </a:spcAft>
              <a:buSzPts val="1200"/>
              <a:buChar char="○"/>
            </a:pPr>
            <a:r>
              <a:rPr lang="en" sz="1200"/>
              <a:t>Sensor</a:t>
            </a:r>
            <a:endParaRPr sz="1200"/>
          </a:p>
          <a:p>
            <a:pPr indent="-304800" lvl="0" marL="457200" rtl="0" algn="l">
              <a:spcBef>
                <a:spcPts val="0"/>
              </a:spcBef>
              <a:spcAft>
                <a:spcPts val="0"/>
              </a:spcAft>
              <a:buSzPts val="1200"/>
              <a:buChar char="●"/>
            </a:pPr>
            <a:r>
              <a:rPr lang="en" sz="1200"/>
              <a:t>Batteries and Controller</a:t>
            </a:r>
            <a:endParaRPr sz="1200"/>
          </a:p>
          <a:p>
            <a:pPr indent="-304800" lvl="0" marL="457200" rtl="0" algn="l">
              <a:spcBef>
                <a:spcPts val="0"/>
              </a:spcBef>
              <a:spcAft>
                <a:spcPts val="0"/>
              </a:spcAft>
              <a:buSzPts val="1200"/>
              <a:buChar char="●"/>
            </a:pPr>
            <a:r>
              <a:rPr lang="en" sz="1200"/>
              <a:t>Left and Right Wheels</a:t>
            </a:r>
            <a:endParaRPr sz="1200"/>
          </a:p>
          <a:p>
            <a:pPr indent="-304800" lvl="0" marL="457200" rtl="0" algn="l">
              <a:spcBef>
                <a:spcPts val="0"/>
              </a:spcBef>
              <a:spcAft>
                <a:spcPts val="0"/>
              </a:spcAft>
              <a:buSzPts val="1200"/>
              <a:buChar char="●"/>
            </a:pPr>
            <a:r>
              <a:rPr lang="en" sz="1200"/>
              <a:t>Elbow PVCs Balancer</a:t>
            </a:r>
            <a:endParaRPr sz="1200"/>
          </a:p>
        </p:txBody>
      </p:sp>
      <p:sp>
        <p:nvSpPr>
          <p:cNvPr id="98" name="Google Shape;98;p20"/>
          <p:cNvSpPr txBox="1"/>
          <p:nvPr>
            <p:ph idx="1" type="body"/>
          </p:nvPr>
        </p:nvSpPr>
        <p:spPr>
          <a:xfrm>
            <a:off x="5725575" y="1206000"/>
            <a:ext cx="3081900" cy="172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Issues</a:t>
            </a:r>
            <a:endParaRPr/>
          </a:p>
          <a:p>
            <a:pPr indent="-304800" lvl="0" marL="457200" rtl="0" algn="l">
              <a:spcBef>
                <a:spcPts val="0"/>
              </a:spcBef>
              <a:spcAft>
                <a:spcPts val="0"/>
              </a:spcAft>
              <a:buSzPts val="1200"/>
              <a:buChar char="●"/>
            </a:pPr>
            <a:r>
              <a:rPr lang="en" sz="1200"/>
              <a:t>Exposed Wires</a:t>
            </a:r>
            <a:endParaRPr sz="1200"/>
          </a:p>
          <a:p>
            <a:pPr indent="-304800" lvl="0" marL="457200" rtl="0" algn="l">
              <a:spcBef>
                <a:spcPts val="0"/>
              </a:spcBef>
              <a:spcAft>
                <a:spcPts val="0"/>
              </a:spcAft>
              <a:buSzPts val="1200"/>
              <a:buChar char="●"/>
            </a:pPr>
            <a:r>
              <a:rPr lang="en" sz="1200"/>
              <a:t>Weak connectivity weaken certain components</a:t>
            </a:r>
            <a:endParaRPr sz="1200"/>
          </a:p>
        </p:txBody>
      </p:sp>
      <p:sp>
        <p:nvSpPr>
          <p:cNvPr id="99" name="Google Shape;99;p20"/>
          <p:cNvSpPr txBox="1"/>
          <p:nvPr>
            <p:ph idx="1" type="body"/>
          </p:nvPr>
        </p:nvSpPr>
        <p:spPr>
          <a:xfrm>
            <a:off x="2889975" y="1152475"/>
            <a:ext cx="2669100" cy="182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Function</a:t>
            </a:r>
            <a:endParaRPr/>
          </a:p>
          <a:p>
            <a:pPr indent="-304800" lvl="0" marL="457200" rtl="0" algn="l">
              <a:spcBef>
                <a:spcPts val="0"/>
              </a:spcBef>
              <a:spcAft>
                <a:spcPts val="0"/>
              </a:spcAft>
              <a:buSzPts val="1200"/>
              <a:buAutoNum type="arabicPeriod"/>
            </a:pPr>
            <a:r>
              <a:rPr lang="en" sz="1200"/>
              <a:t>Durable/</a:t>
            </a:r>
            <a:r>
              <a:rPr lang="en" sz="1200"/>
              <a:t>Resistant</a:t>
            </a:r>
            <a:endParaRPr sz="1200"/>
          </a:p>
          <a:p>
            <a:pPr indent="-304800" lvl="0" marL="457200" rtl="0" algn="l">
              <a:spcBef>
                <a:spcPts val="0"/>
              </a:spcBef>
              <a:spcAft>
                <a:spcPts val="0"/>
              </a:spcAft>
              <a:buSzPts val="1200"/>
              <a:buAutoNum type="arabicPeriod"/>
            </a:pPr>
            <a:r>
              <a:rPr lang="en" sz="1200"/>
              <a:t>Front View</a:t>
            </a:r>
            <a:endParaRPr sz="1200"/>
          </a:p>
          <a:p>
            <a:pPr indent="-304800" lvl="0" marL="457200" rtl="0" algn="l">
              <a:spcBef>
                <a:spcPts val="0"/>
              </a:spcBef>
              <a:spcAft>
                <a:spcPts val="0"/>
              </a:spcAft>
              <a:buSzPts val="1200"/>
              <a:buAutoNum type="arabicPeriod"/>
            </a:pPr>
            <a:r>
              <a:rPr lang="en" sz="1200"/>
              <a:t>Fewer Back Attack</a:t>
            </a:r>
            <a:endParaRPr sz="1200"/>
          </a:p>
          <a:p>
            <a:pPr indent="-304800" lvl="0" marL="457200" rtl="0" algn="l">
              <a:spcBef>
                <a:spcPts val="0"/>
              </a:spcBef>
              <a:spcAft>
                <a:spcPts val="0"/>
              </a:spcAft>
              <a:buSzPts val="1200"/>
              <a:buAutoNum type="arabicPeriod"/>
            </a:pPr>
            <a:r>
              <a:rPr lang="en" sz="1200"/>
              <a:t>Almost Perfect Rotations</a:t>
            </a:r>
            <a:endParaRPr sz="1200"/>
          </a:p>
          <a:p>
            <a:pPr indent="-304800" lvl="0" marL="457200" rtl="0" algn="l">
              <a:spcBef>
                <a:spcPts val="0"/>
              </a:spcBef>
              <a:spcAft>
                <a:spcPts val="0"/>
              </a:spcAft>
              <a:buSzPts val="1200"/>
              <a:buAutoNum type="arabicPeriod"/>
            </a:pPr>
            <a:r>
              <a:rPr lang="en" sz="1200"/>
              <a:t>Balance and Lesser Friction</a:t>
            </a:r>
            <a:endParaRPr sz="1200"/>
          </a:p>
        </p:txBody>
      </p:sp>
      <p:pic>
        <p:nvPicPr>
          <p:cNvPr id="100" name="Google Shape;100;p20"/>
          <p:cNvPicPr preferRelativeResize="0"/>
          <p:nvPr/>
        </p:nvPicPr>
        <p:blipFill>
          <a:blip r:embed="rId3">
            <a:alphaModFix/>
          </a:blip>
          <a:stretch>
            <a:fillRect/>
          </a:stretch>
        </p:blipFill>
        <p:spPr>
          <a:xfrm>
            <a:off x="3772524" y="2977975"/>
            <a:ext cx="4393475" cy="1549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Movement System</a:t>
            </a:r>
            <a:endParaRPr/>
          </a:p>
        </p:txBody>
      </p:sp>
      <p:sp>
        <p:nvSpPr>
          <p:cNvPr id="106" name="Google Shape;106;p21"/>
          <p:cNvSpPr txBox="1"/>
          <p:nvPr>
            <p:ph idx="1" type="body"/>
          </p:nvPr>
        </p:nvSpPr>
        <p:spPr>
          <a:xfrm>
            <a:off x="311700" y="1152475"/>
            <a:ext cx="2517900" cy="182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a:t>
            </a:r>
            <a:endParaRPr/>
          </a:p>
          <a:p>
            <a:pPr indent="-304800" lvl="0" marL="457200" rtl="0" algn="l">
              <a:spcBef>
                <a:spcPts val="0"/>
              </a:spcBef>
              <a:spcAft>
                <a:spcPts val="0"/>
              </a:spcAft>
              <a:buSzPts val="1200"/>
              <a:buChar char="●"/>
            </a:pPr>
            <a:r>
              <a:rPr lang="en" sz="1200"/>
              <a:t>Single 5V Stepper Motor</a:t>
            </a:r>
            <a:endParaRPr sz="1200"/>
          </a:p>
          <a:p>
            <a:pPr indent="-304800" lvl="1" marL="914400" rtl="0" algn="l">
              <a:spcBef>
                <a:spcPts val="0"/>
              </a:spcBef>
              <a:spcAft>
                <a:spcPts val="0"/>
              </a:spcAft>
              <a:buSzPts val="1200"/>
              <a:buChar char="○"/>
            </a:pPr>
            <a:r>
              <a:rPr lang="en" sz="1200"/>
              <a:t>Hold Vision Platform</a:t>
            </a:r>
            <a:endParaRPr sz="1200"/>
          </a:p>
          <a:p>
            <a:pPr indent="-304800" lvl="0" marL="457200" rtl="0" algn="l">
              <a:spcBef>
                <a:spcPts val="0"/>
              </a:spcBef>
              <a:spcAft>
                <a:spcPts val="0"/>
              </a:spcAft>
              <a:buSzPts val="1200"/>
              <a:buChar char="●"/>
            </a:pPr>
            <a:r>
              <a:rPr lang="en" sz="1200"/>
              <a:t>Two 12V Brushed Motors</a:t>
            </a:r>
            <a:endParaRPr sz="1200"/>
          </a:p>
          <a:p>
            <a:pPr indent="-304800" lvl="1" marL="914400" rtl="0" algn="l">
              <a:spcBef>
                <a:spcPts val="0"/>
              </a:spcBef>
              <a:spcAft>
                <a:spcPts val="0"/>
              </a:spcAft>
              <a:buSzPts val="1200"/>
              <a:buChar char="○"/>
            </a:pPr>
            <a:r>
              <a:rPr lang="en" sz="1200"/>
              <a:t>Wheel Operations</a:t>
            </a:r>
            <a:endParaRPr sz="1200"/>
          </a:p>
          <a:p>
            <a:pPr indent="-304800" lvl="0" marL="457200" rtl="0" algn="l">
              <a:spcBef>
                <a:spcPts val="0"/>
              </a:spcBef>
              <a:spcAft>
                <a:spcPts val="0"/>
              </a:spcAft>
              <a:buSzPts val="1200"/>
              <a:buChar char="●"/>
            </a:pPr>
            <a:r>
              <a:rPr lang="en" sz="1200"/>
              <a:t>12.6V/3A Power Source</a:t>
            </a:r>
            <a:endParaRPr sz="1200"/>
          </a:p>
        </p:txBody>
      </p:sp>
      <p:sp>
        <p:nvSpPr>
          <p:cNvPr id="107" name="Google Shape;107;p21"/>
          <p:cNvSpPr txBox="1"/>
          <p:nvPr>
            <p:ph idx="1" type="body"/>
          </p:nvPr>
        </p:nvSpPr>
        <p:spPr>
          <a:xfrm>
            <a:off x="5725575" y="1206000"/>
            <a:ext cx="3106800" cy="172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Issues</a:t>
            </a:r>
            <a:endParaRPr/>
          </a:p>
          <a:p>
            <a:pPr indent="-304800" lvl="0" marL="457200" rtl="0" algn="l">
              <a:spcBef>
                <a:spcPts val="0"/>
              </a:spcBef>
              <a:spcAft>
                <a:spcPts val="0"/>
              </a:spcAft>
              <a:buSzPts val="1200"/>
              <a:buChar char="●"/>
            </a:pPr>
            <a:r>
              <a:rPr lang="en" sz="1200"/>
              <a:t>Brushed motors work, yet it cannot move model</a:t>
            </a:r>
            <a:endParaRPr sz="1200"/>
          </a:p>
          <a:p>
            <a:pPr indent="-304800" lvl="1" marL="914400" rtl="0" algn="l">
              <a:spcBef>
                <a:spcPts val="0"/>
              </a:spcBef>
              <a:spcAft>
                <a:spcPts val="0"/>
              </a:spcAft>
              <a:buSzPts val="1200"/>
              <a:buChar char="○"/>
            </a:pPr>
            <a:r>
              <a:rPr lang="en" sz="1200"/>
              <a:t>Improper physical or electrical connection, motors too weak, faulty PWM chips</a:t>
            </a:r>
            <a:endParaRPr sz="1200"/>
          </a:p>
        </p:txBody>
      </p:sp>
      <p:sp>
        <p:nvSpPr>
          <p:cNvPr id="108" name="Google Shape;108;p21"/>
          <p:cNvSpPr txBox="1"/>
          <p:nvPr>
            <p:ph idx="1" type="body"/>
          </p:nvPr>
        </p:nvSpPr>
        <p:spPr>
          <a:xfrm>
            <a:off x="2889975" y="1152475"/>
            <a:ext cx="2669100" cy="182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Function</a:t>
            </a:r>
            <a:endParaRPr/>
          </a:p>
          <a:p>
            <a:pPr indent="-304800" lvl="0" marL="457200" rtl="0" algn="l">
              <a:spcBef>
                <a:spcPts val="0"/>
              </a:spcBef>
              <a:spcAft>
                <a:spcPts val="0"/>
              </a:spcAft>
              <a:buSzPts val="1200"/>
              <a:buAutoNum type="arabicPeriod"/>
            </a:pPr>
            <a:r>
              <a:rPr lang="en" sz="1200"/>
              <a:t>Swivel camera, distance sensor left and right</a:t>
            </a:r>
            <a:endParaRPr sz="1200"/>
          </a:p>
          <a:p>
            <a:pPr indent="-304800" lvl="0" marL="457200" rtl="0" algn="l">
              <a:spcBef>
                <a:spcPts val="0"/>
              </a:spcBef>
              <a:spcAft>
                <a:spcPts val="0"/>
              </a:spcAft>
              <a:buSzPts val="1200"/>
              <a:buAutoNum type="arabicPeriod"/>
            </a:pPr>
            <a:r>
              <a:rPr lang="en" sz="1200"/>
              <a:t>Allow robot forward, reverse, and turning movement</a:t>
            </a:r>
            <a:endParaRPr sz="1200"/>
          </a:p>
          <a:p>
            <a:pPr indent="0" lvl="0" marL="0" rtl="0" algn="l">
              <a:spcBef>
                <a:spcPts val="0"/>
              </a:spcBef>
              <a:spcAft>
                <a:spcPts val="0"/>
              </a:spcAft>
              <a:buNone/>
            </a:pPr>
            <a:r>
              <a:t/>
            </a:r>
            <a:endParaRPr sz="1200"/>
          </a:p>
        </p:txBody>
      </p:sp>
      <p:pic>
        <p:nvPicPr>
          <p:cNvPr id="109" name="Google Shape;109;p21"/>
          <p:cNvPicPr preferRelativeResize="0"/>
          <p:nvPr/>
        </p:nvPicPr>
        <p:blipFill>
          <a:blip r:embed="rId3">
            <a:alphaModFix/>
          </a:blip>
          <a:stretch>
            <a:fillRect/>
          </a:stretch>
        </p:blipFill>
        <p:spPr>
          <a:xfrm>
            <a:off x="631692" y="3022751"/>
            <a:ext cx="1489426" cy="1825498"/>
          </a:xfrm>
          <a:prstGeom prst="rect">
            <a:avLst/>
          </a:prstGeom>
          <a:noFill/>
          <a:ln>
            <a:noFill/>
          </a:ln>
        </p:spPr>
      </p:pic>
      <p:pic>
        <p:nvPicPr>
          <p:cNvPr id="110" name="Google Shape;110;p21"/>
          <p:cNvPicPr preferRelativeResize="0"/>
          <p:nvPr/>
        </p:nvPicPr>
        <p:blipFill>
          <a:blip r:embed="rId4">
            <a:alphaModFix/>
          </a:blip>
          <a:stretch>
            <a:fillRect/>
          </a:stretch>
        </p:blipFill>
        <p:spPr>
          <a:xfrm>
            <a:off x="631692" y="3022751"/>
            <a:ext cx="1489426" cy="1825498"/>
          </a:xfrm>
          <a:prstGeom prst="rect">
            <a:avLst/>
          </a:prstGeom>
          <a:noFill/>
          <a:ln>
            <a:noFill/>
          </a:ln>
        </p:spPr>
      </p:pic>
      <p:pic>
        <p:nvPicPr>
          <p:cNvPr id="111" name="Google Shape;111;p21"/>
          <p:cNvPicPr preferRelativeResize="0"/>
          <p:nvPr/>
        </p:nvPicPr>
        <p:blipFill>
          <a:blip r:embed="rId5">
            <a:alphaModFix/>
          </a:blip>
          <a:stretch>
            <a:fillRect/>
          </a:stretch>
        </p:blipFill>
        <p:spPr>
          <a:xfrm>
            <a:off x="3796999" y="3022750"/>
            <a:ext cx="1369124" cy="1825498"/>
          </a:xfrm>
          <a:prstGeom prst="rect">
            <a:avLst/>
          </a:prstGeom>
          <a:noFill/>
          <a:ln>
            <a:noFill/>
          </a:ln>
        </p:spPr>
      </p:pic>
      <p:pic>
        <p:nvPicPr>
          <p:cNvPr id="112" name="Google Shape;112;p21"/>
          <p:cNvPicPr preferRelativeResize="0"/>
          <p:nvPr/>
        </p:nvPicPr>
        <p:blipFill>
          <a:blip r:embed="rId6">
            <a:alphaModFix/>
          </a:blip>
          <a:stretch>
            <a:fillRect/>
          </a:stretch>
        </p:blipFill>
        <p:spPr>
          <a:xfrm>
            <a:off x="2274499" y="3022750"/>
            <a:ext cx="1369124" cy="1825488"/>
          </a:xfrm>
          <a:prstGeom prst="rect">
            <a:avLst/>
          </a:prstGeom>
          <a:noFill/>
          <a:ln>
            <a:noFill/>
          </a:ln>
        </p:spPr>
      </p:pic>
      <p:pic>
        <p:nvPicPr>
          <p:cNvPr id="113" name="Google Shape;113;p21"/>
          <p:cNvPicPr preferRelativeResize="0"/>
          <p:nvPr/>
        </p:nvPicPr>
        <p:blipFill>
          <a:blip r:embed="rId7">
            <a:alphaModFix/>
          </a:blip>
          <a:stretch>
            <a:fillRect/>
          </a:stretch>
        </p:blipFill>
        <p:spPr>
          <a:xfrm>
            <a:off x="5319500" y="3022750"/>
            <a:ext cx="1369124" cy="1825498"/>
          </a:xfrm>
          <a:prstGeom prst="rect">
            <a:avLst/>
          </a:prstGeom>
          <a:noFill/>
          <a:ln>
            <a:noFill/>
          </a:ln>
        </p:spPr>
      </p:pic>
      <p:pic>
        <p:nvPicPr>
          <p:cNvPr id="114" name="Google Shape;114;p21"/>
          <p:cNvPicPr preferRelativeResize="0"/>
          <p:nvPr/>
        </p:nvPicPr>
        <p:blipFill>
          <a:blip r:embed="rId8">
            <a:alphaModFix/>
          </a:blip>
          <a:stretch>
            <a:fillRect/>
          </a:stretch>
        </p:blipFill>
        <p:spPr>
          <a:xfrm>
            <a:off x="6841999" y="3022750"/>
            <a:ext cx="1369124" cy="182548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